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84" r:id="rId3"/>
    <p:sldId id="586" r:id="rId4"/>
    <p:sldId id="587" r:id="rId5"/>
    <p:sldId id="588" r:id="rId6"/>
    <p:sldId id="589" r:id="rId7"/>
    <p:sldId id="590" r:id="rId8"/>
    <p:sldId id="591" r:id="rId9"/>
    <p:sldId id="593" r:id="rId10"/>
    <p:sldId id="595" r:id="rId11"/>
    <p:sldId id="596" r:id="rId12"/>
    <p:sldId id="597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72CD"/>
    <a:srgbClr val="33CC33"/>
    <a:srgbClr val="800080"/>
    <a:srgbClr val="FF0000"/>
    <a:srgbClr val="449DA4"/>
    <a:srgbClr val="9900FF"/>
    <a:srgbClr val="0074D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1" autoAdjust="0"/>
    <p:restoredTop sz="94660" autoAdjust="0"/>
  </p:normalViewPr>
  <p:slideViewPr>
    <p:cSldViewPr>
      <p:cViewPr>
        <p:scale>
          <a:sx n="75" d="100"/>
          <a:sy n="75" d="100"/>
        </p:scale>
        <p:origin x="-1434" y="-384"/>
      </p:cViewPr>
      <p:guideLst>
        <p:guide orient="horz" pos="2206"/>
        <p:guide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7" tIns="45874" rIns="91747" bIns="45874" numCol="1" anchor="t" anchorCtr="0" compatLnSpc="1"/>
          <a:lstStyle>
            <a:lvl1pPr defTabSz="9175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7" tIns="45874" rIns="91747" bIns="45874" numCol="1" anchor="t" anchorCtr="0" compatLnSpc="1"/>
          <a:lstStyle>
            <a:lvl1pPr algn="r" defTabSz="9175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7" tIns="45874" rIns="91747" bIns="45874" numCol="1" anchor="b" anchorCtr="0" compatLnSpc="1"/>
          <a:lstStyle>
            <a:lvl1pPr defTabSz="9175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•"/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47" tIns="45874" rIns="91747" bIns="45874" numCol="1" anchor="b" anchorCtr="0" compatLnSpc="1"/>
          <a:lstStyle>
            <a:lvl1pPr algn="r" defTabSz="91757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•"/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C3BABC8C-EF99-41F1-B513-C03A64D9EAB5}" type="slidenum">
              <a:rPr lang="en-US" altLang="en-US"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8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03288" y="731838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9638"/>
            <a:ext cx="49847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ru-RU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9275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22E5B9-B425-4B6D-94B2-AAE5C85BBFC1}" type="slidenum">
              <a:rPr lang="en-US" altLang="ru-RU"/>
              <a:t>‹#›</a:t>
            </a:fld>
            <a:endParaRPr lang="en-US" alt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4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2651A8F7-87D3-4AE5-B84E-6A232C5936D5}" type="slidenum">
              <a:rPr lang="en-US" altLang="ru-RU" sz="1200">
                <a:latin typeface="Arial" panose="020B0604020202020204" pitchFamily="34" charset="0"/>
              </a:rPr>
              <a:t>1</a:t>
            </a:fld>
            <a:endParaRPr lang="en-US" altLang="ru-RU" sz="1200">
              <a:latin typeface="Arial" panose="020B0604020202020204" pitchFamily="34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ru-RU" b="1" u="sng" smtClean="0"/>
              <a:t>FRANK KREZE</a:t>
            </a:r>
          </a:p>
          <a:p>
            <a:pPr>
              <a:lnSpc>
                <a:spcPct val="90000"/>
              </a:lnSpc>
            </a:pPr>
            <a:endParaRPr lang="en-CA" altLang="ru-RU" b="1" u="sng" smtClean="0"/>
          </a:p>
          <a:p>
            <a:pPr>
              <a:lnSpc>
                <a:spcPct val="90000"/>
              </a:lnSpc>
            </a:pPr>
            <a:r>
              <a:rPr lang="en-CA" altLang="ru-RU" sz="2000" b="1" smtClean="0"/>
              <a:t>Materials Readiness: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LMIC Notes booklet with pencil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LMIC Blue folder with materials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EPP binder in room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Email agenda out to prospect 2 days in advance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Frank to call, welcoming prospect</a:t>
            </a:r>
          </a:p>
          <a:p>
            <a:pPr>
              <a:lnSpc>
                <a:spcPct val="90000"/>
              </a:lnSpc>
            </a:pPr>
            <a:endParaRPr lang="en-CA" altLang="ru-RU" b="1" smtClean="0"/>
          </a:p>
          <a:p>
            <a:pPr>
              <a:lnSpc>
                <a:spcPct val="90000"/>
              </a:lnSpc>
            </a:pPr>
            <a:r>
              <a:rPr lang="en-CA" altLang="ru-RU" sz="2000" b="1" smtClean="0"/>
              <a:t>Talk mutual evaluation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You - Us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Us - You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</a:t>
            </a:r>
            <a:r>
              <a:rPr lang="en-CA" altLang="ru-RU" b="1" u="sng" smtClean="0"/>
              <a:t>SOFT APPROACH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FC2B49E3-938C-454C-9A70-2755A33D0A1C}" type="slidenum">
              <a:rPr lang="en-US" altLang="ru-RU" sz="1200">
                <a:latin typeface="Arial" panose="020B0604020202020204" pitchFamily="34" charset="0"/>
              </a:rPr>
              <a:t>2</a:t>
            </a:fld>
            <a:endParaRPr lang="en-US" altLang="ru-RU" sz="1200">
              <a:latin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ru-RU" b="1" u="sng" smtClean="0"/>
              <a:t>FRANK KREZE</a:t>
            </a:r>
          </a:p>
          <a:p>
            <a:pPr>
              <a:lnSpc>
                <a:spcPct val="90000"/>
              </a:lnSpc>
            </a:pPr>
            <a:endParaRPr lang="en-CA" altLang="ru-RU" b="1" u="sng" smtClean="0"/>
          </a:p>
          <a:p>
            <a:pPr>
              <a:lnSpc>
                <a:spcPct val="90000"/>
              </a:lnSpc>
            </a:pPr>
            <a:r>
              <a:rPr lang="en-CA" altLang="ru-RU" sz="2000" b="1" smtClean="0"/>
              <a:t>Materials Readiness: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LMIC Notes booklet with pencil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LMIC Blue folder with materials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EPP binder in room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Email agenda out to prospect 2 days in advance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Frank to call, welcoming prospect</a:t>
            </a:r>
          </a:p>
          <a:p>
            <a:pPr>
              <a:lnSpc>
                <a:spcPct val="90000"/>
              </a:lnSpc>
            </a:pPr>
            <a:endParaRPr lang="en-CA" altLang="ru-RU" b="1" smtClean="0"/>
          </a:p>
          <a:p>
            <a:pPr>
              <a:lnSpc>
                <a:spcPct val="90000"/>
              </a:lnSpc>
            </a:pPr>
            <a:r>
              <a:rPr lang="en-CA" altLang="ru-RU" sz="2000" b="1" smtClean="0"/>
              <a:t>Talk mutual evaluation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You - Us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Us - You</a:t>
            </a:r>
          </a:p>
          <a:p>
            <a:pPr>
              <a:lnSpc>
                <a:spcPct val="90000"/>
              </a:lnSpc>
            </a:pPr>
            <a:r>
              <a:rPr lang="en-CA" altLang="ru-RU" smtClean="0"/>
              <a:t>* </a:t>
            </a:r>
            <a:r>
              <a:rPr lang="en-CA" altLang="ru-RU" b="1" u="sng" smtClean="0"/>
              <a:t>SOFT APPROACH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5C29F-4DDC-44C8-AA21-10F9E6E41121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91886-FD97-41F5-A1A7-0485178711A6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3F36A-9F0C-4D33-8123-09BF06B60DEC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69579-26E9-47F6-9270-881A59B80C87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0CE9-BD81-4400-8820-0DCA9C5F35D7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616E-8658-4697-A57B-A40C6D21BF2A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90D2F-6742-4CE1-9C83-AE611C9015E0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B95A-AAB3-4136-AF5A-710D9279CB1B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4AE18-A479-4508-AEA6-5C13905E53E6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72842-879B-4601-B2A2-735518644951}" type="slidenum">
              <a:rPr lang="ru-RU" altLang="en-US"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A82B367-BDB7-4A22-9215-343192CDEA3F}" type="datetime1">
              <a:rPr lang="ru-RU" altLang="en-US"/>
              <a:t>29.01.2019</a:t>
            </a:fld>
            <a:endParaRPr lang="ru-RU" altLang="en-US"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2C2527F-FD11-4D13-9447-BA09BF655686}" type="slidenum">
              <a:rPr lang="ru-RU" altLang="en-US"/>
              <a:t>‹#›</a:t>
            </a:fld>
            <a:endParaRPr lang="ru-RU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1.jp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38" y="0"/>
            <a:ext cx="9142412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338138" y="963613"/>
            <a:ext cx="6532562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latin typeface="Gotham Pro Black" panose="02000903040000020004" charset="0"/>
              </a:rPr>
              <a:t>Бизнес возможности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8138" y="1430338"/>
            <a:ext cx="4611687" cy="39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ru-RU" cap="all" noProof="1">
                <a:latin typeface="Gotham Pro Black" panose="02000903040000020004" charset="0"/>
                <a:ea typeface="Arial" panose="020B0604020202020204" pitchFamily="34" charset="0"/>
                <a:cs typeface="+mn-ea"/>
              </a:rPr>
              <a:t>компании LMI Russia</a:t>
            </a:r>
            <a:endParaRPr lang="en-US" altLang="ru-RU" cap="all" noProof="1">
              <a:latin typeface="Gotham Pro Black" panose="020009030400000200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12.jpg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0" y="6350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3859213" y="1335088"/>
            <a:ext cx="4019550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111111"/>
                </a:solidFill>
                <a:latin typeface="Gotham Pro Black" panose="02000903040000020004" charset="0"/>
              </a:rPr>
              <a:t>Ключ к успеху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62425" y="2162175"/>
            <a:ext cx="4497388" cy="29257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Позитивное отношение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Полная занятость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Четко придерживаться системы LMI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Быть продуктом своего продукта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Разработать план достижений целей и следовать ему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Развивать полезные рабочие навыки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Фокусироваться на  целях и результатах клиентов.</a:t>
            </a:r>
          </a:p>
        </p:txBody>
      </p:sp>
      <p:sp>
        <p:nvSpPr>
          <p:cNvPr id="7" name="Овал 6"/>
          <p:cNvSpPr/>
          <p:nvPr/>
        </p:nvSpPr>
        <p:spPr>
          <a:xfrm>
            <a:off x="3962400" y="22733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9" name="Овал 8"/>
          <p:cNvSpPr/>
          <p:nvPr/>
        </p:nvSpPr>
        <p:spPr>
          <a:xfrm>
            <a:off x="3962400" y="26416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0" name="Овал 9"/>
          <p:cNvSpPr/>
          <p:nvPr/>
        </p:nvSpPr>
        <p:spPr>
          <a:xfrm>
            <a:off x="3962400" y="300831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1" name="Овал 10"/>
          <p:cNvSpPr/>
          <p:nvPr/>
        </p:nvSpPr>
        <p:spPr>
          <a:xfrm>
            <a:off x="3962400" y="33909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2" name="Овал 11"/>
          <p:cNvSpPr/>
          <p:nvPr/>
        </p:nvSpPr>
        <p:spPr>
          <a:xfrm>
            <a:off x="3962400" y="3716338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" name="Овал 12"/>
          <p:cNvSpPr/>
          <p:nvPr/>
        </p:nvSpPr>
        <p:spPr>
          <a:xfrm>
            <a:off x="3962400" y="4306888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7418" name="Текстовое поле 7"/>
          <p:cNvSpPr txBox="1">
            <a:spLocks noChangeArrowheads="1"/>
          </p:cNvSpPr>
          <p:nvPr/>
        </p:nvSpPr>
        <p:spPr bwMode="auto">
          <a:xfrm>
            <a:off x="8488363" y="6151563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>
                <a:latin typeface="Gotham Pro Light" panose="02000503030000020004" charset="0"/>
              </a:rPr>
              <a:t>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1852613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5" name="Овал 4"/>
          <p:cNvSpPr/>
          <p:nvPr/>
        </p:nvSpPr>
        <p:spPr>
          <a:xfrm>
            <a:off x="3962400" y="46863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13.jpg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63500" y="298450"/>
            <a:ext cx="6296025" cy="9445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111111"/>
                </a:solidFill>
                <a:latin typeface="Gotham Pro Black" panose="02000903040000020004" charset="0"/>
              </a:rPr>
              <a:t>Шаги для потенциального лицензиата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8275" y="1214438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18436" name="Текстовое поле 7"/>
          <p:cNvSpPr txBox="1">
            <a:spLocks noChangeArrowheads="1"/>
          </p:cNvSpPr>
          <p:nvPr/>
        </p:nvSpPr>
        <p:spPr bwMode="auto">
          <a:xfrm>
            <a:off x="8485188" y="6151563"/>
            <a:ext cx="42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>
                <a:latin typeface="Gotham Pro Light" panose="02000503030000020004" charset="0"/>
              </a:rPr>
              <a:t>13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400300" y="2079625"/>
            <a:ext cx="1838325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Заполнение Анкеты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6842125" y="2079625"/>
            <a:ext cx="1838325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Предоставление Резюме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400300" y="5407025"/>
            <a:ext cx="1838325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Стартовое обучение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842125" y="5407025"/>
            <a:ext cx="1838325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Разработка Бизнес-плана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66700" y="3752850"/>
            <a:ext cx="1944688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Подписание договора и оплата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4819650" y="3752850"/>
            <a:ext cx="1838325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>
                <a:solidFill>
                  <a:srgbClr val="111111"/>
                </a:solidFill>
                <a:latin typeface="Gotham Pro Medium" panose="02000603030000020004" charset="0"/>
              </a:rPr>
              <a:t>Окончательный отбор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14.jpg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50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19458" name="Текстовое поле 2"/>
          <p:cNvSpPr txBox="1">
            <a:spLocks noChangeArrowheads="1"/>
          </p:cNvSpPr>
          <p:nvPr/>
        </p:nvSpPr>
        <p:spPr bwMode="auto">
          <a:xfrm>
            <a:off x="3302000" y="3146425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/>
              <a:t>компания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243013" y="3563938"/>
            <a:ext cx="6532562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altLang="en-US" sz="2400" cap="all" noProof="1">
                <a:latin typeface="Gotham Pro Black" panose="02000903040000020004" charset="0"/>
                <a:ea typeface="Arial" panose="020B0604020202020204" pitchFamily="34" charset="0"/>
                <a:cs typeface="+mn-ea"/>
                <a:sym typeface="+mn-ea"/>
              </a:rPr>
              <a:t>Leadership Management Russia</a:t>
            </a:r>
            <a:endParaRPr lang="ru-RU" altLang="en-US" sz="2400" cap="all" noProof="1">
              <a:latin typeface="Gotham Pro Black" panose="02000903040000020004" charset="0"/>
              <a:sym typeface="+mn-ea"/>
            </a:endParaRPr>
          </a:p>
        </p:txBody>
      </p:sp>
      <p:sp>
        <p:nvSpPr>
          <p:cNvPr id="19460" name="Текстовое поле 5"/>
          <p:cNvSpPr txBox="1">
            <a:spLocks noChangeArrowheads="1"/>
          </p:cNvSpPr>
          <p:nvPr/>
        </p:nvSpPr>
        <p:spPr bwMode="auto">
          <a:xfrm>
            <a:off x="334963" y="4683125"/>
            <a:ext cx="254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600">
                <a:latin typeface="Gotham Pro Light" panose="02000503030000020004" charset="0"/>
              </a:rPr>
              <a:t>г. Москва, 3-й Сыромятнический переулок, дом 3/9 строение 6, 2 этаж, офис 3</a:t>
            </a:r>
          </a:p>
        </p:txBody>
      </p:sp>
      <p:sp>
        <p:nvSpPr>
          <p:cNvPr id="19461" name="Текстовое поле 6"/>
          <p:cNvSpPr txBox="1">
            <a:spLocks noChangeArrowheads="1"/>
          </p:cNvSpPr>
          <p:nvPr/>
        </p:nvSpPr>
        <p:spPr bwMode="auto">
          <a:xfrm>
            <a:off x="3429000" y="3273425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dirty="0"/>
              <a:t>компания</a:t>
            </a:r>
          </a:p>
        </p:txBody>
      </p:sp>
      <p:sp>
        <p:nvSpPr>
          <p:cNvPr id="19462" name="Текстовое поле 7"/>
          <p:cNvSpPr txBox="1">
            <a:spLocks noChangeArrowheads="1"/>
          </p:cNvSpPr>
          <p:nvPr/>
        </p:nvSpPr>
        <p:spPr bwMode="auto">
          <a:xfrm>
            <a:off x="3302000" y="4733925"/>
            <a:ext cx="254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>
                <a:latin typeface="Gotham Pro Light" panose="02000503030000020004" charset="0"/>
              </a:rPr>
              <a:t>+7(495) 725-77-75</a:t>
            </a:r>
          </a:p>
        </p:txBody>
      </p:sp>
      <p:sp>
        <p:nvSpPr>
          <p:cNvPr id="19463" name="Текстовое поле 8"/>
          <p:cNvSpPr txBox="1">
            <a:spLocks noChangeArrowheads="1"/>
          </p:cNvSpPr>
          <p:nvPr/>
        </p:nvSpPr>
        <p:spPr bwMode="auto">
          <a:xfrm>
            <a:off x="6126163" y="4733925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u="sng" dirty="0" err="1" smtClean="0">
                <a:latin typeface="Gotham Pro Light" panose="02000503030000020004" charset="0"/>
              </a:rPr>
              <a:t>kantina</a:t>
            </a:r>
            <a:r>
              <a:rPr lang="ru-RU" altLang="en-US" sz="1800" u="sng" dirty="0" smtClean="0">
                <a:latin typeface="Gotham Pro Light" panose="02000503030000020004" charset="0"/>
              </a:rPr>
              <a:t>@lmi.ru</a:t>
            </a:r>
            <a:endParaRPr lang="ru-RU" altLang="en-US" sz="1800" u="sng" dirty="0">
              <a:latin typeface="Gotham Pro Light" panose="020005030300000200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2.jpg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" y="-15875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3859213" y="619125"/>
            <a:ext cx="3697287" cy="94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altLang="en-US" sz="2800" cap="all" noProof="1">
                <a:solidFill>
                  <a:srgbClr val="111111"/>
                </a:solidFill>
                <a:latin typeface="Gotham Pro Black" panose="02000903040000020004" charset="0"/>
                <a:ea typeface="Arial" panose="020B0604020202020204" pitchFamily="34" charset="0"/>
                <a:cs typeface="+mn-ea"/>
              </a:rPr>
              <a:t>История компании LMI</a:t>
            </a:r>
            <a:endParaRPr lang="ru-RU" altLang="en-US" sz="2800" cap="all" noProof="1">
              <a:solidFill>
                <a:srgbClr val="111111"/>
              </a:solidFill>
              <a:latin typeface="Gotham Pro Black" panose="020009030400000200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97350" y="1871663"/>
            <a:ext cx="3697288" cy="258532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Основана в США в1966 году </a:t>
            </a:r>
          </a:p>
          <a:p>
            <a:pPr>
              <a:spcAft>
                <a:spcPts val="1200"/>
              </a:spcAft>
            </a:pPr>
            <a:r>
              <a:rPr lang="ru-RU" altLang="en-US" sz="1400" dirty="0" smtClean="0">
                <a:solidFill>
                  <a:srgbClr val="7F7F7F"/>
                </a:solidFill>
                <a:latin typeface="Gotham Pro Medium" panose="02000603030000020004" charset="0"/>
              </a:rPr>
              <a:t>80 </a:t>
            </a: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стран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28 программ</a:t>
            </a:r>
          </a:p>
          <a:p>
            <a:pPr>
              <a:spcAft>
                <a:spcPts val="1200"/>
              </a:spcAft>
            </a:pPr>
            <a:r>
              <a:rPr lang="ru-RU" altLang="en-US" sz="1400" smtClean="0">
                <a:solidFill>
                  <a:srgbClr val="7F7F7F"/>
                </a:solidFill>
                <a:latin typeface="Gotham Pro Medium" panose="02000603030000020004" charset="0"/>
              </a:rPr>
              <a:t>26 </a:t>
            </a: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языков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Лидер в сегменте личностного развития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В России с 2001 года представлены в Москве, Краснодаре, Ростове-на-Дону, Екатеринбурге,</a:t>
            </a:r>
          </a:p>
        </p:txBody>
      </p:sp>
      <p:sp>
        <p:nvSpPr>
          <p:cNvPr id="7" name="Овал 6"/>
          <p:cNvSpPr/>
          <p:nvPr/>
        </p:nvSpPr>
        <p:spPr>
          <a:xfrm>
            <a:off x="3997325" y="19843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6149" name="Текстовое поле 7"/>
          <p:cNvSpPr txBox="1">
            <a:spLocks noChangeArrowheads="1"/>
          </p:cNvSpPr>
          <p:nvPr/>
        </p:nvSpPr>
        <p:spPr bwMode="auto">
          <a:xfrm>
            <a:off x="8442325" y="6151563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02</a:t>
            </a:r>
          </a:p>
        </p:txBody>
      </p:sp>
      <p:sp>
        <p:nvSpPr>
          <p:cNvPr id="9" name="Овал 8"/>
          <p:cNvSpPr/>
          <p:nvPr/>
        </p:nvSpPr>
        <p:spPr>
          <a:xfrm>
            <a:off x="3997325" y="235902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0" name="Овал 9"/>
          <p:cNvSpPr/>
          <p:nvPr/>
        </p:nvSpPr>
        <p:spPr>
          <a:xfrm>
            <a:off x="3997325" y="270192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1" name="Овал 10"/>
          <p:cNvSpPr/>
          <p:nvPr/>
        </p:nvSpPr>
        <p:spPr>
          <a:xfrm>
            <a:off x="3997325" y="30765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2" name="Овал 11"/>
          <p:cNvSpPr/>
          <p:nvPr/>
        </p:nvSpPr>
        <p:spPr>
          <a:xfrm>
            <a:off x="3997325" y="34575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" name="Овал 12"/>
          <p:cNvSpPr/>
          <p:nvPr/>
        </p:nvSpPr>
        <p:spPr>
          <a:xfrm>
            <a:off x="3997325" y="401002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1625600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3.jpg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50" y="-7938"/>
            <a:ext cx="9144000" cy="6858001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5" name="Текстовое поле 4"/>
          <p:cNvSpPr txBox="1"/>
          <p:nvPr/>
        </p:nvSpPr>
        <p:spPr>
          <a:xfrm>
            <a:off x="3859213" y="619125"/>
            <a:ext cx="3697287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altLang="en-US" sz="2800" cap="all" noProof="1">
                <a:solidFill>
                  <a:srgbClr val="111111"/>
                </a:solidFill>
                <a:latin typeface="Gotham Pro Black" panose="02000903040000020004" charset="0"/>
                <a:ea typeface="Arial" panose="020B0604020202020204" pitchFamily="34" charset="0"/>
                <a:cs typeface="+mn-ea"/>
              </a:rPr>
              <a:t>Ценности LMI</a:t>
            </a:r>
            <a:endParaRPr lang="ru-RU" altLang="en-US" sz="2800" cap="all" noProof="1">
              <a:solidFill>
                <a:srgbClr val="111111"/>
              </a:solidFill>
              <a:latin typeface="Gotham Pro Black" panose="020009030400000200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914775" y="2244725"/>
            <a:ext cx="3698875" cy="7318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Помогать каждому клиенту достигать измеряемых результатов на пути к личным и бизнес целям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2400" y="1198563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859213" y="1789113"/>
            <a:ext cx="3697287" cy="3667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800">
                <a:solidFill>
                  <a:srgbClr val="111111"/>
                </a:solidFill>
                <a:latin typeface="Gotham Pro Medium" panose="02000603030000020004" charset="0"/>
              </a:rPr>
              <a:t>Наша миссия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914775" y="3538538"/>
            <a:ext cx="3698875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Наиболее полно развивать потенциал лидеров и организаций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859213" y="3082925"/>
            <a:ext cx="3697287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800">
                <a:solidFill>
                  <a:srgbClr val="111111"/>
                </a:solidFill>
                <a:latin typeface="Gotham Pro Medium" panose="02000603030000020004" charset="0"/>
              </a:rPr>
              <a:t>Наша цель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914775" y="4846638"/>
            <a:ext cx="3698875" cy="7318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Быть самым эффективным ресурсом лидерского и организационного развития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859213" y="4391025"/>
            <a:ext cx="3697287" cy="365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800">
                <a:solidFill>
                  <a:srgbClr val="111111"/>
                </a:solidFill>
                <a:latin typeface="Gotham Pro Medium" panose="02000603030000020004" charset="0"/>
              </a:rPr>
              <a:t>Наше видение</a:t>
            </a:r>
          </a:p>
        </p:txBody>
      </p:sp>
      <p:sp>
        <p:nvSpPr>
          <p:cNvPr id="8202" name="Текстовое поле 14"/>
          <p:cNvSpPr txBox="1">
            <a:spLocks noChangeArrowheads="1"/>
          </p:cNvSpPr>
          <p:nvPr/>
        </p:nvSpPr>
        <p:spPr bwMode="auto">
          <a:xfrm>
            <a:off x="8437563" y="6151563"/>
            <a:ext cx="519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</a:t>
            </a:r>
            <a:r>
              <a:rPr lang="ru-RU" altLang="en-US">
                <a:latin typeface="Gotham Pro Light" panose="0200050303000002000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4.jpg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3859213" y="619125"/>
            <a:ext cx="3697287" cy="94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altLang="en-US" sz="2800" cap="all" noProof="1">
                <a:solidFill>
                  <a:srgbClr val="111111"/>
                </a:solidFill>
                <a:latin typeface="Gotham Pro Black" panose="02000903040000020004" charset="0"/>
                <a:ea typeface="Arial" panose="020B0604020202020204" pitchFamily="34" charset="0"/>
                <a:cs typeface="+mn-ea"/>
              </a:rPr>
              <a:t>Уникальный процесс LMI</a:t>
            </a:r>
            <a:endParaRPr lang="ru-RU" altLang="en-US" sz="2800" cap="all" noProof="1">
              <a:solidFill>
                <a:srgbClr val="111111"/>
              </a:solidFill>
              <a:latin typeface="Gotham Pro Black" panose="020009030400000200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62425" y="2428875"/>
            <a:ext cx="4497388" cy="32004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Гарантированное достижение измеряемых результатов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Возврат на вложенные инвестиции (ROI)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Упор делается на развитие лидеров и лидерских качеств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Качественный скачок в развитии организации за короткий промежуток времени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Коучинг и фасилитация в методике ведения программ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Соответствие стандарту ISO 9001:2000 (LMI)</a:t>
            </a:r>
          </a:p>
        </p:txBody>
      </p:sp>
      <p:sp>
        <p:nvSpPr>
          <p:cNvPr id="7" name="Овал 6"/>
          <p:cNvSpPr/>
          <p:nvPr/>
        </p:nvSpPr>
        <p:spPr>
          <a:xfrm>
            <a:off x="3962400" y="25400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9" name="Овал 8"/>
          <p:cNvSpPr/>
          <p:nvPr/>
        </p:nvSpPr>
        <p:spPr>
          <a:xfrm>
            <a:off x="3962400" y="312896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0" name="Овал 9"/>
          <p:cNvSpPr/>
          <p:nvPr/>
        </p:nvSpPr>
        <p:spPr>
          <a:xfrm>
            <a:off x="3962400" y="348932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1" name="Овал 10"/>
          <p:cNvSpPr/>
          <p:nvPr/>
        </p:nvSpPr>
        <p:spPr>
          <a:xfrm>
            <a:off x="3962400" y="406241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2" name="Овал 11"/>
          <p:cNvSpPr/>
          <p:nvPr/>
        </p:nvSpPr>
        <p:spPr>
          <a:xfrm>
            <a:off x="3962400" y="48672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" name="Овал 12"/>
          <p:cNvSpPr/>
          <p:nvPr/>
        </p:nvSpPr>
        <p:spPr>
          <a:xfrm>
            <a:off x="3962400" y="546576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1625600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886200" y="1804988"/>
            <a:ext cx="4565650" cy="334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600">
                <a:solidFill>
                  <a:srgbClr val="111111"/>
                </a:solidFill>
                <a:latin typeface="Gotham Pro Black" panose="02000903040000020004" charset="0"/>
              </a:rPr>
              <a:t>Конкурентные Преимущества</a:t>
            </a:r>
          </a:p>
        </p:txBody>
      </p:sp>
      <p:sp>
        <p:nvSpPr>
          <p:cNvPr id="9228" name="Текстовое поле 7"/>
          <p:cNvSpPr txBox="1">
            <a:spLocks noChangeArrowheads="1"/>
          </p:cNvSpPr>
          <p:nvPr/>
        </p:nvSpPr>
        <p:spPr bwMode="auto">
          <a:xfrm>
            <a:off x="8431213" y="6151563"/>
            <a:ext cx="531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5.jpg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444500" y="298450"/>
            <a:ext cx="6296025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altLang="en-US" sz="2800" cap="all" noProof="1">
                <a:solidFill>
                  <a:srgbClr val="111111"/>
                </a:solidFill>
                <a:latin typeface="Gotham Pro Black" panose="02000903040000020004" charset="0"/>
                <a:ea typeface="Arial" panose="020B0604020202020204" pitchFamily="34" charset="0"/>
                <a:cs typeface="+mn-ea"/>
              </a:rPr>
              <a:t>Уникальный процесс LMI</a:t>
            </a:r>
            <a:endParaRPr lang="ru-RU" altLang="en-US" sz="2800" cap="all" noProof="1">
              <a:solidFill>
                <a:srgbClr val="111111"/>
              </a:solidFill>
              <a:latin typeface="Gotham Pro Black" panose="020009030400000200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731963" y="2070100"/>
            <a:ext cx="2555875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Определение основных показателей деятельности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Оценка текущего уровня эффективности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Оценка разрыва между результативностью и потенциалом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9275" y="900113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10245" name="Текстовое поле 7"/>
          <p:cNvSpPr txBox="1">
            <a:spLocks noChangeArrowheads="1"/>
          </p:cNvSpPr>
          <p:nvPr/>
        </p:nvSpPr>
        <p:spPr bwMode="auto">
          <a:xfrm>
            <a:off x="8439150" y="6151563"/>
            <a:ext cx="515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05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731963" y="1682750"/>
            <a:ext cx="2501900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Оценка текущего состояния</a:t>
            </a:r>
          </a:p>
        </p:txBody>
      </p:sp>
      <p:pic>
        <p:nvPicPr>
          <p:cNvPr id="10247" name="Изображение 6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455738"/>
            <a:ext cx="107315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Изображение 8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455738"/>
            <a:ext cx="12493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овое поле 9"/>
          <p:cNvSpPr txBox="1"/>
          <p:nvPr/>
        </p:nvSpPr>
        <p:spPr>
          <a:xfrm>
            <a:off x="5783263" y="2128838"/>
            <a:ext cx="2555875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 dirty="0" smtClean="0">
                <a:solidFill>
                  <a:srgbClr val="7F7F7F"/>
                </a:solidFill>
                <a:latin typeface="Gotham Pro Medium" panose="02000603030000020004" charset="0"/>
              </a:rPr>
              <a:t>Разработка последовательного плана действий</a:t>
            </a:r>
            <a:endParaRPr lang="ru-RU" altLang="en-US" sz="1000" dirty="0">
              <a:solidFill>
                <a:srgbClr val="7F7F7F"/>
              </a:solidFill>
              <a:latin typeface="Gotham Pro Medium" panose="02000603030000020004" charset="0"/>
            </a:endParaRPr>
          </a:p>
          <a:p>
            <a:pPr>
              <a:spcAft>
                <a:spcPts val="1200"/>
              </a:spcAft>
            </a:pPr>
            <a:r>
              <a:rPr lang="ru-RU" altLang="en-US" sz="1000" dirty="0" smtClean="0">
                <a:solidFill>
                  <a:srgbClr val="7F7F7F"/>
                </a:solidFill>
                <a:latin typeface="Gotham Pro Medium" panose="02000603030000020004" charset="0"/>
              </a:rPr>
              <a:t>Определение метода отслеживания результата</a:t>
            </a:r>
            <a:endParaRPr lang="ru-RU" altLang="en-US" sz="1000" dirty="0">
              <a:solidFill>
                <a:srgbClr val="7F7F7F"/>
              </a:solidFill>
              <a:latin typeface="Gotham Pro Medium" panose="02000603030000020004" charset="0"/>
            </a:endParaRPr>
          </a:p>
          <a:p>
            <a:pPr>
              <a:spcAft>
                <a:spcPts val="1200"/>
              </a:spcAft>
            </a:pPr>
            <a:r>
              <a:rPr lang="ru-RU" altLang="en-US" sz="1000" dirty="0" smtClean="0">
                <a:solidFill>
                  <a:srgbClr val="7F7F7F"/>
                </a:solidFill>
                <a:latin typeface="Gotham Pro Medium" panose="02000603030000020004" charset="0"/>
              </a:rPr>
              <a:t>Измерение прогресса по мере его последовательного достижения</a:t>
            </a:r>
            <a:endParaRPr lang="ru-RU" altLang="en-US" sz="1000" dirty="0">
              <a:solidFill>
                <a:srgbClr val="7F7F7F"/>
              </a:solidFill>
              <a:latin typeface="Gotham Pro Medium" panose="02000603030000020004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783263" y="1741488"/>
            <a:ext cx="2501900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 dirty="0" smtClean="0">
                <a:solidFill>
                  <a:srgbClr val="111111"/>
                </a:solidFill>
                <a:latin typeface="Gotham Pro Black" panose="02000903040000020004" charset="0"/>
              </a:rPr>
              <a:t>План действий</a:t>
            </a:r>
            <a:endParaRPr lang="ru-RU" altLang="en-US" sz="1200" dirty="0">
              <a:solidFill>
                <a:srgbClr val="111111"/>
              </a:solidFill>
              <a:latin typeface="Gotham Pro Black" panose="020009030400000200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731963" y="4186238"/>
            <a:ext cx="2555875" cy="1157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Осуществление поэтапных изменений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Внедрение нового поведения в повседневную деятельность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Измерение прогресса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731963" y="3798888"/>
            <a:ext cx="2501900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Изменение отношения</a:t>
            </a:r>
          </a:p>
        </p:txBody>
      </p:sp>
      <p:pic>
        <p:nvPicPr>
          <p:cNvPr id="10253" name="Изображение 14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606800"/>
            <a:ext cx="1243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Изображение 15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606800"/>
            <a:ext cx="130968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Текстовое поле 16"/>
          <p:cNvSpPr txBox="1"/>
          <p:nvPr/>
        </p:nvSpPr>
        <p:spPr>
          <a:xfrm>
            <a:off x="5783263" y="4251325"/>
            <a:ext cx="2555875" cy="1311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Измерение достигнутых результатов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Оценка уровня возврата инвестиций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Выявление областей для дальнейшего совершенствования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5783263" y="3865563"/>
            <a:ext cx="2501900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Измерение результатов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6.jpg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938" y="-3175"/>
            <a:ext cx="9144001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444500" y="512763"/>
            <a:ext cx="6951663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111111"/>
                </a:solidFill>
                <a:latin typeface="Gotham Pro Black" panose="02000903040000020004" charset="0"/>
              </a:rPr>
              <a:t>Этапы развития лицензиата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11200" y="3868738"/>
            <a:ext cx="1519238" cy="14620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Активная деятельность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Реализация ежедневных целей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Обучение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Выживание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9275" y="1114425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11269" name="Текстовое поле 7"/>
          <p:cNvSpPr txBox="1">
            <a:spLocks noChangeArrowheads="1"/>
          </p:cNvSpPr>
          <p:nvPr/>
        </p:nvSpPr>
        <p:spPr bwMode="auto">
          <a:xfrm>
            <a:off x="8434388" y="6151563"/>
            <a:ext cx="525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06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90525" y="2438400"/>
            <a:ext cx="1952625" cy="273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Предприниматель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468563" y="2163763"/>
            <a:ext cx="1952625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Профессионал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622800" y="1757363"/>
            <a:ext cx="1952625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Управленец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715125" y="1274763"/>
            <a:ext cx="1952625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Лидер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90525" y="5673725"/>
            <a:ext cx="1952625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Старт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2468563" y="5656263"/>
            <a:ext cx="1952625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Продуктивность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638675" y="5691188"/>
            <a:ext cx="1952625" cy="2746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Рост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6715125" y="5673725"/>
            <a:ext cx="1952625" cy="274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 sz="1200">
                <a:solidFill>
                  <a:srgbClr val="111111"/>
                </a:solidFill>
                <a:latin typeface="Gotham Pro Black" panose="02000903040000020004" charset="0"/>
              </a:rPr>
              <a:t>Успех</a:t>
            </a:r>
          </a:p>
        </p:txBody>
      </p:sp>
      <p:pic>
        <p:nvPicPr>
          <p:cNvPr id="11278" name="Изображение 1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929063"/>
            <a:ext cx="27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Изображение 1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370388"/>
            <a:ext cx="273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Изображение 1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8006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Изображение 1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133975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Текстовое поле 19"/>
          <p:cNvSpPr txBox="1"/>
          <p:nvPr/>
        </p:nvSpPr>
        <p:spPr>
          <a:xfrm>
            <a:off x="2789238" y="4057650"/>
            <a:ext cx="1519237" cy="1463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Продажи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Результаты клиентов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Еженедельные перепродажи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Цели</a:t>
            </a:r>
          </a:p>
        </p:txBody>
      </p:sp>
      <p:pic>
        <p:nvPicPr>
          <p:cNvPr id="11283" name="Изображение 20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125913"/>
            <a:ext cx="27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Изображение 21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392613"/>
            <a:ext cx="27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Изображение 22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4859338"/>
            <a:ext cx="27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Изображение 23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5330825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Текстовое поле 24"/>
          <p:cNvSpPr txBox="1"/>
          <p:nvPr/>
        </p:nvSpPr>
        <p:spPr>
          <a:xfrm>
            <a:off x="4905375" y="3868738"/>
            <a:ext cx="1519238" cy="16144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Постоянный доход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Рекрутинг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Инфраструктура орг.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Тренинги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Ежемесячные цели</a:t>
            </a:r>
          </a:p>
        </p:txBody>
      </p:sp>
      <p:pic>
        <p:nvPicPr>
          <p:cNvPr id="11288" name="Изображение 25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929063"/>
            <a:ext cx="274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Изображение 26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203700"/>
            <a:ext cx="274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Изображение 2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527550"/>
            <a:ext cx="274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Изображение 2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4981575"/>
            <a:ext cx="2746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Изображение 29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254625"/>
            <a:ext cx="274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Текстовое поле 30"/>
          <p:cNvSpPr txBox="1"/>
          <p:nvPr/>
        </p:nvSpPr>
        <p:spPr>
          <a:xfrm>
            <a:off x="7013575" y="3686175"/>
            <a:ext cx="1519238" cy="20716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Активы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Капитал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Партнеры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Клиенты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Квартальные цели</a:t>
            </a:r>
          </a:p>
          <a:p>
            <a:pPr>
              <a:spcAft>
                <a:spcPts val="1200"/>
              </a:spcAft>
            </a:pPr>
            <a:r>
              <a:rPr lang="ru-RU" altLang="en-US" sz="1000">
                <a:solidFill>
                  <a:srgbClr val="7F7F7F"/>
                </a:solidFill>
                <a:latin typeface="Gotham Pro Medium" panose="02000603030000020004" charset="0"/>
              </a:rPr>
              <a:t>Ежегодные цели</a:t>
            </a:r>
          </a:p>
          <a:p>
            <a:pPr>
              <a:spcAft>
                <a:spcPts val="1200"/>
              </a:spcAft>
            </a:pPr>
            <a:endParaRPr lang="ru-RU" altLang="en-US" sz="1000">
              <a:solidFill>
                <a:srgbClr val="7F7F7F"/>
              </a:solidFill>
              <a:latin typeface="Gotham Pro Medium" panose="02000603030000020004" charset="0"/>
            </a:endParaRPr>
          </a:p>
        </p:txBody>
      </p:sp>
      <p:pic>
        <p:nvPicPr>
          <p:cNvPr id="11294" name="Изображение 31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686175"/>
            <a:ext cx="2746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Изображение 32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057650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Изображение 33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332288"/>
            <a:ext cx="274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Изображение 3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645025"/>
            <a:ext cx="2746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Изображение 35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981575"/>
            <a:ext cx="2746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Изображение 36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5254625"/>
            <a:ext cx="274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Изображение 2" descr="C:\Users\acer\Dropbox\Job\2017\08.29 презентация\7.3.jpg7.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95250" y="230188"/>
            <a:ext cx="809942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400">
                <a:solidFill>
                  <a:srgbClr val="111111"/>
                </a:solidFill>
                <a:latin typeface="Gotham Pro Black" panose="02000903040000020004" charset="0"/>
              </a:rPr>
              <a:t>Концепция всестороннего лидерства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438" y="831850"/>
            <a:ext cx="971550" cy="30163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12292" name="Текстовое поле 7"/>
          <p:cNvSpPr txBox="1">
            <a:spLocks noChangeArrowheads="1"/>
          </p:cNvSpPr>
          <p:nvPr/>
        </p:nvSpPr>
        <p:spPr bwMode="auto">
          <a:xfrm>
            <a:off x="8440738" y="6151563"/>
            <a:ext cx="512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</a:t>
            </a:r>
            <a:r>
              <a:rPr lang="ru-RU" altLang="en-US">
                <a:latin typeface="Gotham Pro Light" panose="02000503030000020004" charset="0"/>
              </a:rPr>
              <a:t>7</a:t>
            </a:r>
          </a:p>
        </p:txBody>
      </p:sp>
      <p:sp>
        <p:nvSpPr>
          <p:cNvPr id="12293" name="Текстовое поле 1"/>
          <p:cNvSpPr txBox="1">
            <a:spLocks noChangeArrowheads="1"/>
          </p:cNvSpPr>
          <p:nvPr/>
        </p:nvSpPr>
        <p:spPr bwMode="auto">
          <a:xfrm>
            <a:off x="284163" y="1317625"/>
            <a:ext cx="1579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 dirty="0" smtClean="0">
                <a:solidFill>
                  <a:srgbClr val="404040"/>
                </a:solidFill>
                <a:latin typeface="Gotham Pro Light" panose="02000503030000020004" charset="0"/>
              </a:rPr>
              <a:t>Эффективное стратегическое лидерство</a:t>
            </a:r>
            <a:endParaRPr lang="ru-RU" altLang="en-US" sz="1400" dirty="0">
              <a:solidFill>
                <a:srgbClr val="404040"/>
              </a:solidFill>
              <a:latin typeface="Gotham Pro Light" panose="02000503030000020004" charset="0"/>
            </a:endParaRPr>
          </a:p>
        </p:txBody>
      </p:sp>
      <p:sp>
        <p:nvSpPr>
          <p:cNvPr id="12294" name="Текстовое поле 3"/>
          <p:cNvSpPr txBox="1">
            <a:spLocks noChangeArrowheads="1"/>
          </p:cNvSpPr>
          <p:nvPr/>
        </p:nvSpPr>
        <p:spPr bwMode="auto">
          <a:xfrm>
            <a:off x="284163" y="2625725"/>
            <a:ext cx="1579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 dirty="0" smtClean="0">
                <a:solidFill>
                  <a:srgbClr val="404040"/>
                </a:solidFill>
                <a:latin typeface="Gotham Pro Light" panose="02000503030000020004" charset="0"/>
              </a:rPr>
              <a:t>Эффективное мотивационное лидерство</a:t>
            </a:r>
            <a:endParaRPr lang="ru-RU" altLang="en-US" sz="1400" dirty="0">
              <a:solidFill>
                <a:srgbClr val="404040"/>
              </a:solidFill>
              <a:latin typeface="Gotham Pro Light" panose="02000503030000020004" charset="0"/>
            </a:endParaRPr>
          </a:p>
        </p:txBody>
      </p:sp>
      <p:sp>
        <p:nvSpPr>
          <p:cNvPr id="12295" name="Текстовое поле 4"/>
          <p:cNvSpPr txBox="1">
            <a:spLocks noChangeArrowheads="1"/>
          </p:cNvSpPr>
          <p:nvPr/>
        </p:nvSpPr>
        <p:spPr bwMode="auto">
          <a:xfrm>
            <a:off x="284163" y="3835400"/>
            <a:ext cx="1579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 dirty="0" smtClean="0">
                <a:solidFill>
                  <a:srgbClr val="404040"/>
                </a:solidFill>
                <a:latin typeface="Gotham Pro Light" panose="02000503030000020004" charset="0"/>
              </a:rPr>
              <a:t>Стратегия персонального лидерства</a:t>
            </a:r>
            <a:endParaRPr lang="ru-RU" altLang="en-US" sz="1400" dirty="0">
              <a:solidFill>
                <a:srgbClr val="404040"/>
              </a:solidFill>
              <a:latin typeface="Gotham Pro Light" panose="02000503030000020004" charset="0"/>
            </a:endParaRPr>
          </a:p>
        </p:txBody>
      </p:sp>
      <p:sp>
        <p:nvSpPr>
          <p:cNvPr id="12296" name="Текстовое поле 5"/>
          <p:cNvSpPr txBox="1">
            <a:spLocks noChangeArrowheads="1"/>
          </p:cNvSpPr>
          <p:nvPr/>
        </p:nvSpPr>
        <p:spPr bwMode="auto">
          <a:xfrm>
            <a:off x="284163" y="5113338"/>
            <a:ext cx="15795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altLang="en-US" sz="1400" dirty="0" smtClean="0">
                <a:solidFill>
                  <a:srgbClr val="404040"/>
                </a:solidFill>
                <a:latin typeface="Gotham Pro Light" panose="02000503030000020004" charset="0"/>
              </a:rPr>
              <a:t>Стратегия эффективного управления</a:t>
            </a:r>
            <a:endParaRPr lang="ru-RU" altLang="en-US" sz="1400" dirty="0">
              <a:solidFill>
                <a:srgbClr val="404040"/>
              </a:solidFill>
              <a:latin typeface="Gotham Pro Light" panose="02000503030000020004" charset="0"/>
            </a:endParaRPr>
          </a:p>
        </p:txBody>
      </p:sp>
      <p:sp>
        <p:nvSpPr>
          <p:cNvPr id="12297" name="Текстовое поле 6"/>
          <p:cNvSpPr txBox="1">
            <a:spLocks noChangeArrowheads="1"/>
          </p:cNvSpPr>
          <p:nvPr/>
        </p:nvSpPr>
        <p:spPr bwMode="auto">
          <a:xfrm>
            <a:off x="4517073" y="1089025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Реализация стратегии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298" name="Текстовое поле 8"/>
          <p:cNvSpPr txBox="1">
            <a:spLocks noChangeArrowheads="1"/>
          </p:cNvSpPr>
          <p:nvPr/>
        </p:nvSpPr>
        <p:spPr bwMode="auto">
          <a:xfrm>
            <a:off x="4659313" y="1388745"/>
            <a:ext cx="2493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Стратегическое развитие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299" name="Текстовое поле 9"/>
          <p:cNvSpPr txBox="1">
            <a:spLocks noChangeArrowheads="1"/>
          </p:cNvSpPr>
          <p:nvPr/>
        </p:nvSpPr>
        <p:spPr bwMode="auto">
          <a:xfrm>
            <a:off x="4790123" y="1674972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Стратегическая оценка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0" name="Текстовое поле 10"/>
          <p:cNvSpPr txBox="1">
            <a:spLocks noChangeArrowheads="1"/>
          </p:cNvSpPr>
          <p:nvPr/>
        </p:nvSpPr>
        <p:spPr bwMode="auto">
          <a:xfrm>
            <a:off x="4916805" y="1960563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Организационная культура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1" name="Текстовое поле 11"/>
          <p:cNvSpPr txBox="1">
            <a:spLocks noChangeArrowheads="1"/>
          </p:cNvSpPr>
          <p:nvPr/>
        </p:nvSpPr>
        <p:spPr bwMode="auto">
          <a:xfrm>
            <a:off x="5154295" y="2342198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err="1" smtClean="0">
                <a:solidFill>
                  <a:srgbClr val="404040"/>
                </a:solidFill>
                <a:latin typeface="Gotham Pro Medium" panose="02000603030000020004" charset="0"/>
              </a:rPr>
              <a:t>Коучинг</a:t>
            </a:r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 и </a:t>
            </a:r>
            <a:r>
              <a:rPr lang="ru-RU" altLang="en-US" sz="900" dirty="0" err="1" smtClean="0">
                <a:solidFill>
                  <a:srgbClr val="404040"/>
                </a:solidFill>
                <a:latin typeface="Gotham Pro Medium" panose="02000603030000020004" charset="0"/>
              </a:rPr>
              <a:t>тимбилдинг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2" name="Текстовое поле 12"/>
          <p:cNvSpPr txBox="1">
            <a:spLocks noChangeArrowheads="1"/>
          </p:cNvSpPr>
          <p:nvPr/>
        </p:nvSpPr>
        <p:spPr bwMode="auto">
          <a:xfrm>
            <a:off x="5287645" y="2625408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Изменения и </a:t>
            </a:r>
            <a:r>
              <a:rPr lang="ru-RU" altLang="en-US" sz="900" dirty="0">
                <a:solidFill>
                  <a:srgbClr val="404040"/>
                </a:solidFill>
                <a:latin typeface="Gotham Pro Medium" panose="02000603030000020004" charset="0"/>
              </a:rPr>
              <a:t> </a:t>
            </a:r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инновации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3" name="Текстовое поле 14"/>
          <p:cNvSpPr txBox="1">
            <a:spLocks noChangeArrowheads="1"/>
          </p:cNvSpPr>
          <p:nvPr/>
        </p:nvSpPr>
        <p:spPr bwMode="auto">
          <a:xfrm>
            <a:off x="5420678" y="2985770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Передача полномочий и мотивация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4" name="Текстовое поле 15"/>
          <p:cNvSpPr txBox="1">
            <a:spLocks noChangeArrowheads="1"/>
          </p:cNvSpPr>
          <p:nvPr/>
        </p:nvSpPr>
        <p:spPr bwMode="auto">
          <a:xfrm>
            <a:off x="5592763" y="3274695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Видение и коммуникации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5" name="Текстовое поле 16"/>
          <p:cNvSpPr txBox="1">
            <a:spLocks noChangeArrowheads="1"/>
          </p:cNvSpPr>
          <p:nvPr/>
        </p:nvSpPr>
        <p:spPr bwMode="auto">
          <a:xfrm>
            <a:off x="5700395" y="3606800"/>
            <a:ext cx="24939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Личностный рост и </a:t>
            </a:r>
            <a:r>
              <a:rPr lang="ru-RU" altLang="en-US" sz="900" dirty="0" err="1" smtClean="0">
                <a:solidFill>
                  <a:srgbClr val="404040"/>
                </a:solidFill>
                <a:latin typeface="Gotham Pro Medium" panose="02000603030000020004" charset="0"/>
              </a:rPr>
              <a:t>самомотивация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6" name="Текстовое поле 17"/>
          <p:cNvSpPr txBox="1">
            <a:spLocks noChangeArrowheads="1"/>
          </p:cNvSpPr>
          <p:nvPr/>
        </p:nvSpPr>
        <p:spPr bwMode="auto">
          <a:xfrm>
            <a:off x="5887403" y="3888105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Общее личное развитие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7" name="Текстовое поле 18"/>
          <p:cNvSpPr txBox="1">
            <a:spLocks noChangeArrowheads="1"/>
          </p:cNvSpPr>
          <p:nvPr/>
        </p:nvSpPr>
        <p:spPr bwMode="auto">
          <a:xfrm>
            <a:off x="6035675" y="4217353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Ценности и принятие решение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08" name="Текстовое поле 19"/>
          <p:cNvSpPr txBox="1">
            <a:spLocks noChangeArrowheads="1"/>
          </p:cNvSpPr>
          <p:nvPr/>
        </p:nvSpPr>
        <p:spPr bwMode="auto">
          <a:xfrm>
            <a:off x="6153150" y="4500563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>
                <a:solidFill>
                  <a:srgbClr val="404040"/>
                </a:solidFill>
                <a:latin typeface="Gotham Pro Medium" panose="02000603030000020004" charset="0"/>
              </a:rPr>
              <a:t>Личная миссия и цели</a:t>
            </a:r>
          </a:p>
        </p:txBody>
      </p:sp>
      <p:sp>
        <p:nvSpPr>
          <p:cNvPr id="12309" name="Текстовое поле 20"/>
          <p:cNvSpPr txBox="1">
            <a:spLocks noChangeArrowheads="1"/>
          </p:cNvSpPr>
          <p:nvPr/>
        </p:nvSpPr>
        <p:spPr bwMode="auto">
          <a:xfrm>
            <a:off x="6329363" y="4840923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Делегирование и командная работа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10" name="Текстовое поле 21"/>
          <p:cNvSpPr txBox="1">
            <a:spLocks noChangeArrowheads="1"/>
          </p:cNvSpPr>
          <p:nvPr/>
        </p:nvSpPr>
        <p:spPr bwMode="auto">
          <a:xfrm>
            <a:off x="6506528" y="5113655"/>
            <a:ext cx="24939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Планирование и расстановка   приоритетов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11" name="Текстовое поле 22"/>
          <p:cNvSpPr txBox="1">
            <a:spLocks noChangeArrowheads="1"/>
          </p:cNvSpPr>
          <p:nvPr/>
        </p:nvSpPr>
        <p:spPr bwMode="auto">
          <a:xfrm>
            <a:off x="6656388" y="5425440"/>
            <a:ext cx="24955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Целеполагание и изменение   результатов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  <p:sp>
        <p:nvSpPr>
          <p:cNvPr id="12312" name="Текстовое поле 23"/>
          <p:cNvSpPr txBox="1">
            <a:spLocks noChangeArrowheads="1"/>
          </p:cNvSpPr>
          <p:nvPr/>
        </p:nvSpPr>
        <p:spPr bwMode="auto">
          <a:xfrm>
            <a:off x="6768148" y="5808345"/>
            <a:ext cx="2495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900" dirty="0" smtClean="0">
                <a:solidFill>
                  <a:srgbClr val="404040"/>
                </a:solidFill>
                <a:latin typeface="Gotham Pro Medium" panose="02000603030000020004" charset="0"/>
              </a:rPr>
              <a:t>Тайм-менеджмент</a:t>
            </a:r>
            <a:endParaRPr lang="ru-RU" altLang="en-US" sz="900" dirty="0">
              <a:solidFill>
                <a:srgbClr val="404040"/>
              </a:solidFill>
              <a:latin typeface="Gotham Pro Medium" panose="020006030300000200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:\Users\acer\Dropbox\Job\2017\08.29 презентация\8.jpg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0" y="6350"/>
            <a:ext cx="9144000" cy="685800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" name="Текстовое поле 2"/>
          <p:cNvSpPr txBox="1"/>
          <p:nvPr/>
        </p:nvSpPr>
        <p:spPr>
          <a:xfrm>
            <a:off x="3859213" y="619125"/>
            <a:ext cx="4019550" cy="1371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111111"/>
                </a:solidFill>
                <a:latin typeface="Gotham Pro Black" panose="02000903040000020004" charset="0"/>
              </a:rPr>
              <a:t>Финансовые возможности                            лицензиата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62425" y="2428875"/>
            <a:ext cx="4497388" cy="2559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Возможность продаж в открытые группы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Корпоративные продажи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Индивидуальные продажи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В течение 3х лет достичь 70% продаж от постоянных клиентов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Выход на точку окупаемости на 10-20 участнике</a:t>
            </a:r>
          </a:p>
          <a:p>
            <a:pPr>
              <a:spcAft>
                <a:spcPts val="1200"/>
              </a:spcAft>
            </a:pPr>
            <a:r>
              <a:rPr lang="ru-RU" altLang="en-US" sz="1400">
                <a:solidFill>
                  <a:srgbClr val="7F7F7F"/>
                </a:solidFill>
                <a:latin typeface="Gotham Pro Medium" panose="02000603030000020004" charset="0"/>
              </a:rPr>
              <a:t>Свободный график работы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3962400" y="25400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9" name="Овал 8"/>
          <p:cNvSpPr/>
          <p:nvPr/>
        </p:nvSpPr>
        <p:spPr>
          <a:xfrm>
            <a:off x="3962400" y="29083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0" name="Овал 9"/>
          <p:cNvSpPr/>
          <p:nvPr/>
        </p:nvSpPr>
        <p:spPr>
          <a:xfrm>
            <a:off x="3962400" y="327501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1" name="Овал 10"/>
          <p:cNvSpPr/>
          <p:nvPr/>
        </p:nvSpPr>
        <p:spPr>
          <a:xfrm>
            <a:off x="3962400" y="36703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2" name="Овал 11"/>
          <p:cNvSpPr/>
          <p:nvPr/>
        </p:nvSpPr>
        <p:spPr>
          <a:xfrm>
            <a:off x="3962400" y="42195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" name="Овал 12"/>
          <p:cNvSpPr/>
          <p:nvPr/>
        </p:nvSpPr>
        <p:spPr>
          <a:xfrm>
            <a:off x="3962400" y="481806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322" name="Текстовое поле 7"/>
          <p:cNvSpPr txBox="1">
            <a:spLocks noChangeArrowheads="1"/>
          </p:cNvSpPr>
          <p:nvPr/>
        </p:nvSpPr>
        <p:spPr bwMode="auto">
          <a:xfrm>
            <a:off x="8431213" y="6151563"/>
            <a:ext cx="531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Gotham Pro Light" panose="02000503030000020004" charset="0"/>
              </a:rPr>
              <a:t>04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2043113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2" descr="C:\Users\acer\Dropbox\Job\2017\08.29 презентация\10.jpg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42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95250" y="298450"/>
            <a:ext cx="6294438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111111"/>
                </a:solidFill>
                <a:latin typeface="Gotham Pro Black" panose="02000903040000020004" charset="0"/>
              </a:rPr>
              <a:t>Лицензия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8438" y="900113"/>
            <a:ext cx="971550" cy="28575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444875" y="1628775"/>
            <a:ext cx="5419725" cy="30781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Право продвижения и проведения программ LMI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Обучение продажам и ведению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Возможность построения собственного бизнеса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Специальные закупочные цены</a:t>
            </a:r>
          </a:p>
          <a:p>
            <a:pPr>
              <a:spcAft>
                <a:spcPts val="1200"/>
              </a:spcAft>
            </a:pPr>
            <a:r>
              <a:rPr lang="ru-RU" altLang="en-US" sz="1400" dirty="0" err="1">
                <a:solidFill>
                  <a:srgbClr val="7F7F7F"/>
                </a:solidFill>
                <a:latin typeface="Gotham Pro Medium" panose="02000603030000020004" charset="0"/>
              </a:rPr>
              <a:t>Коучинг</a:t>
            </a: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 и </a:t>
            </a:r>
            <a:r>
              <a:rPr lang="ru-RU" altLang="en-US" sz="1400" dirty="0" err="1">
                <a:solidFill>
                  <a:srgbClr val="7F7F7F"/>
                </a:solidFill>
                <a:latin typeface="Gotham Pro Medium" panose="02000603030000020004" charset="0"/>
              </a:rPr>
              <a:t>менторство</a:t>
            </a:r>
            <a:endParaRPr lang="ru-RU" altLang="en-US" sz="1400" dirty="0">
              <a:solidFill>
                <a:srgbClr val="7F7F7F"/>
              </a:solidFill>
              <a:latin typeface="Gotham Pro Medium" panose="02000603030000020004" charset="0"/>
            </a:endParaRP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Административная поддержка на весь период работы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Участие в рабочих встречах и обмен опытом с представителям  LMI  в России</a:t>
            </a:r>
          </a:p>
          <a:p>
            <a:pPr>
              <a:spcAft>
                <a:spcPts val="1200"/>
              </a:spcAft>
            </a:pPr>
            <a:r>
              <a:rPr lang="ru-RU" altLang="en-US" sz="1400" dirty="0">
                <a:solidFill>
                  <a:srgbClr val="7F7F7F"/>
                </a:solidFill>
                <a:latin typeface="Gotham Pro Medium" panose="02000603030000020004" charset="0"/>
              </a:rPr>
              <a:t>Ежегодное участие в международных встречах LMI</a:t>
            </a:r>
          </a:p>
        </p:txBody>
      </p:sp>
      <p:sp>
        <p:nvSpPr>
          <p:cNvPr id="7" name="Овал 6"/>
          <p:cNvSpPr/>
          <p:nvPr/>
        </p:nvSpPr>
        <p:spPr>
          <a:xfrm>
            <a:off x="3246438" y="17399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9" name="Овал 8"/>
          <p:cNvSpPr/>
          <p:nvPr/>
        </p:nvSpPr>
        <p:spPr>
          <a:xfrm>
            <a:off x="3246438" y="21082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0" name="Овал 9"/>
          <p:cNvSpPr/>
          <p:nvPr/>
        </p:nvSpPr>
        <p:spPr>
          <a:xfrm>
            <a:off x="3246438" y="2474913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1" name="Овал 10"/>
          <p:cNvSpPr/>
          <p:nvPr/>
        </p:nvSpPr>
        <p:spPr>
          <a:xfrm>
            <a:off x="3246438" y="28702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2" name="Овал 11"/>
          <p:cNvSpPr/>
          <p:nvPr/>
        </p:nvSpPr>
        <p:spPr>
          <a:xfrm>
            <a:off x="3246438" y="3190875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3" name="Овал 12"/>
          <p:cNvSpPr/>
          <p:nvPr/>
        </p:nvSpPr>
        <p:spPr>
          <a:xfrm>
            <a:off x="3246438" y="35687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8" name="Овал 17"/>
          <p:cNvSpPr/>
          <p:nvPr/>
        </p:nvSpPr>
        <p:spPr>
          <a:xfrm>
            <a:off x="3246438" y="3938588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19" name="Овал 18"/>
          <p:cNvSpPr/>
          <p:nvPr/>
        </p:nvSpPr>
        <p:spPr>
          <a:xfrm>
            <a:off x="3246438" y="4508500"/>
            <a:ext cx="76200" cy="76200"/>
          </a:xfrm>
          <a:prstGeom prst="ellipse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ru-RU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457200" y="1550769"/>
            <a:ext cx="2516188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en-US" sz="1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Лицензиат </a:t>
            </a:r>
            <a:endParaRPr lang="ru-RU" altLang="en-US" sz="1800" dirty="0">
              <a:solidFill>
                <a:srgbClr val="111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n-US" sz="18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(950 000 рублей)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1975" y="2551113"/>
            <a:ext cx="574675" cy="19050"/>
          </a:xfrm>
          <a:prstGeom prst="rect">
            <a:avLst/>
          </a:prstGeom>
          <a:solidFill>
            <a:srgbClr val="027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en-US"/>
          </a:p>
        </p:txBody>
      </p:sp>
      <p:sp>
        <p:nvSpPr>
          <p:cNvPr id="15375" name="Текстовое поле 21"/>
          <p:cNvSpPr txBox="1">
            <a:spLocks noChangeArrowheads="1"/>
          </p:cNvSpPr>
          <p:nvPr/>
        </p:nvSpPr>
        <p:spPr bwMode="auto">
          <a:xfrm>
            <a:off x="8466138" y="5838825"/>
            <a:ext cx="44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en-US">
                <a:latin typeface="Gotham Pro Light" panose="02000503030000020004" charset="0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Пуст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C:\gettyworks\Free gettyworks Sampler\Free Bundle Powerpoint.pot</Template>
  <TotalTime>9</TotalTime>
  <Words>575</Words>
  <Application>Microsoft Office PowerPoint</Application>
  <PresentationFormat>Экран (4:3)</PresentationFormat>
  <Paragraphs>167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1_Пустое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Management, Inc.</dc:title>
  <dc:creator>AThurston</dc:creator>
  <cp:lastModifiedBy>Кантина Ирина</cp:lastModifiedBy>
  <cp:revision>395</cp:revision>
  <cp:lastPrinted>2017-09-21T09:00:00Z</cp:lastPrinted>
  <dcterms:created xsi:type="dcterms:W3CDTF">2001-01-05T18:57:00Z</dcterms:created>
  <dcterms:modified xsi:type="dcterms:W3CDTF">2019-01-29T11:15:27Z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1049-10.2.0.5820</vt:lpwstr>
  </property>
</Properties>
</file>